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57" r:id="rId3"/>
    <p:sldId id="259" r:id="rId4"/>
    <p:sldId id="261" r:id="rId5"/>
    <p:sldId id="262" r:id="rId6"/>
    <p:sldId id="264" r:id="rId7"/>
    <p:sldId id="265"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357E8F-9FE9-442C-9089-FB3D1A5AFA8D}" type="datetimeFigureOut">
              <a:rPr lang="en-US" smtClean="0"/>
              <a:t>4/1/2023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919382-D3E9-4253-94E2-563B8ED9A63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t>
            </a:r>
            <a:endParaRPr lang="en-US" dirty="0"/>
          </a:p>
        </p:txBody>
      </p:sp>
      <p:sp>
        <p:nvSpPr>
          <p:cNvPr id="4" name="Slide Number Placeholder 3"/>
          <p:cNvSpPr>
            <a:spLocks noGrp="1"/>
          </p:cNvSpPr>
          <p:nvPr>
            <p:ph type="sldNum" sz="quarter" idx="10"/>
          </p:nvPr>
        </p:nvSpPr>
        <p:spPr/>
        <p:txBody>
          <a:bodyPr/>
          <a:lstStyle/>
          <a:p>
            <a:fld id="{C5919382-D3E9-4253-94E2-563B8ED9A63F}"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919382-D3E9-4253-94E2-563B8ED9A63F}"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919382-D3E9-4253-94E2-563B8ED9A63F}"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Biblical</a:t>
            </a:r>
            <a:r>
              <a:rPr lang="en-US" baseline="0" dirty="0" smtClean="0"/>
              <a:t> Parable in the sonnet </a:t>
            </a:r>
            <a:r>
              <a:rPr lang="en-US" i="1" baseline="0" dirty="0" smtClean="0"/>
              <a:t>On His Blindness ‘</a:t>
            </a:r>
          </a:p>
          <a:p>
            <a:r>
              <a:rPr lang="en-US" i="1" baseline="0" dirty="0" smtClean="0"/>
              <a:t>	</a:t>
            </a:r>
            <a:r>
              <a:rPr lang="en-US" i="0" baseline="0" dirty="0" smtClean="0"/>
              <a:t>Doth God exact day </a:t>
            </a:r>
            <a:r>
              <a:rPr lang="en-US" i="0" baseline="0" dirty="0" err="1" smtClean="0"/>
              <a:t>labour</a:t>
            </a:r>
            <a:r>
              <a:rPr lang="en-US" i="0" baseline="0" dirty="0" smtClean="0"/>
              <a:t> </a:t>
            </a:r>
            <a:endParaRPr lang="en-US" i="0" dirty="0"/>
          </a:p>
        </p:txBody>
      </p:sp>
      <p:sp>
        <p:nvSpPr>
          <p:cNvPr id="4" name="Slide Number Placeholder 3"/>
          <p:cNvSpPr>
            <a:spLocks noGrp="1"/>
          </p:cNvSpPr>
          <p:nvPr>
            <p:ph type="sldNum" sz="quarter" idx="10"/>
          </p:nvPr>
        </p:nvSpPr>
        <p:spPr/>
        <p:txBody>
          <a:bodyPr/>
          <a:lstStyle/>
          <a:p>
            <a:fld id="{C5919382-D3E9-4253-94E2-563B8ED9A63F}"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4DA74576-316C-4DAE-8DF5-7FEAA927270F}" type="datetimeFigureOut">
              <a:rPr lang="en-US" smtClean="0"/>
              <a:t>4/1/2023</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2AB16D8-62C5-4176-A990-7024C1C9F89E}"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AB16D8-62C5-4176-A990-7024C1C9F8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AB16D8-62C5-4176-A990-7024C1C9F8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AB16D8-62C5-4176-A990-7024C1C9F8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4DA74576-316C-4DAE-8DF5-7FEAA927270F}" type="datetimeFigureOut">
              <a:rPr lang="en-US" smtClean="0"/>
              <a:t>4/1/2023</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2AB16D8-62C5-4176-A990-7024C1C9F89E}"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2AB16D8-62C5-4176-A990-7024C1C9F89E}"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2AB16D8-62C5-4176-A990-7024C1C9F8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2AB16D8-62C5-4176-A990-7024C1C9F89E}"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A74576-316C-4DAE-8DF5-7FEAA927270F}" type="datetimeFigureOut">
              <a:rPr lang="en-US" smtClean="0"/>
              <a:t>4/1/2023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2AB16D8-62C5-4176-A990-7024C1C9F8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4DA74576-316C-4DAE-8DF5-7FEAA927270F}" type="datetimeFigureOut">
              <a:rPr lang="en-US" smtClean="0"/>
              <a:t>4/1/2023</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2AB16D8-62C5-4176-A990-7024C1C9F89E}"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4DA74576-316C-4DAE-8DF5-7FEAA927270F}" type="datetimeFigureOut">
              <a:rPr lang="en-US" smtClean="0"/>
              <a:t>4/1/2023</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2AB16D8-62C5-4176-A990-7024C1C9F89E}"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4DA74576-316C-4DAE-8DF5-7FEAA927270F}" type="datetimeFigureOut">
              <a:rPr lang="en-US" smtClean="0"/>
              <a:t>4/1/2023</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2AB16D8-62C5-4176-A990-7024C1C9F89E}"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4234" y="381000"/>
            <a:ext cx="8374966" cy="4190999"/>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K.HASAN BASARIA</a:t>
            </a:r>
            <a:br>
              <a:rPr lang="en-US" dirty="0" smtClean="0"/>
            </a:br>
            <a:r>
              <a:rPr lang="en-US" dirty="0" smtClean="0"/>
              <a:t>ASSISTANT PROFESSOR </a:t>
            </a:r>
            <a:br>
              <a:rPr lang="en-US" dirty="0" smtClean="0"/>
            </a:br>
            <a:r>
              <a:rPr lang="en-US" dirty="0" smtClean="0"/>
              <a:t>DEPARTMENT OF ENGLISH</a:t>
            </a:r>
            <a:br>
              <a:rPr lang="en-US" dirty="0" smtClean="0"/>
            </a:br>
            <a:r>
              <a:rPr lang="en-US" dirty="0" smtClean="0"/>
              <a:t>JAMAL MOHAMED COLLEGE</a:t>
            </a:r>
            <a:br>
              <a:rPr lang="en-US" dirty="0" smtClean="0"/>
            </a:br>
            <a:r>
              <a:rPr lang="en-US" dirty="0" smtClean="0"/>
              <a:t>TRICHY -20</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ummary and Analysis of John Milton On his blindness"/>
          <p:cNvPicPr>
            <a:picLocks noChangeAspect="1" noChangeArrowheads="1"/>
          </p:cNvPicPr>
          <p:nvPr/>
        </p:nvPicPr>
        <p:blipFill>
          <a:blip r:embed="rId3"/>
          <a:srcRect/>
          <a:stretch>
            <a:fillRect/>
          </a:stretch>
        </p:blipFill>
        <p:spPr bwMode="auto">
          <a:xfrm>
            <a:off x="0" y="0"/>
            <a:ext cx="4267200" cy="6858000"/>
          </a:xfrm>
          <a:prstGeom prst="rect">
            <a:avLst/>
          </a:prstGeom>
          <a:noFill/>
        </p:spPr>
      </p:pic>
      <p:sp>
        <p:nvSpPr>
          <p:cNvPr id="4" name="Rectangle 3"/>
          <p:cNvSpPr/>
          <p:nvPr/>
        </p:nvSpPr>
        <p:spPr>
          <a:xfrm>
            <a:off x="4495800" y="228600"/>
            <a:ext cx="4419600" cy="4493538"/>
          </a:xfrm>
          <a:prstGeom prst="rect">
            <a:avLst/>
          </a:prstGeom>
        </p:spPr>
        <p:txBody>
          <a:bodyPr wrap="square">
            <a:spAutoFit/>
          </a:bodyPr>
          <a:lstStyle/>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r>
              <a:rPr lang="en-US" dirty="0"/>
              <a:t>	</a:t>
            </a:r>
            <a:r>
              <a:rPr lang="en-US" sz="2000" dirty="0" smtClean="0"/>
              <a:t>• John</a:t>
            </a:r>
            <a:r>
              <a:rPr lang="en-US" sz="2000" baseline="0" dirty="0" smtClean="0"/>
              <a:t> Milton was born in Bread Street, London on 9</a:t>
            </a:r>
            <a:r>
              <a:rPr lang="en-US" sz="2000" baseline="30000" dirty="0" smtClean="0"/>
              <a:t>th</a:t>
            </a:r>
            <a:r>
              <a:rPr lang="en-US" sz="2000" baseline="0" dirty="0" smtClean="0"/>
              <a:t> December, 1608. He was the one and only epic poet in English. He was a strong supporter of the Puritan</a:t>
            </a:r>
            <a:r>
              <a:rPr lang="en-US" sz="2000" dirty="0" smtClean="0"/>
              <a:t> Government. Milton retired from active politics and concentrated on his writing.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descr="Pin on Poem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4" name="AutoShape 4" descr="Pin on Poem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486" name="AutoShape 6" descr="Pin on Poem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488" name="Picture 8" descr="Pin on Poems"/>
          <p:cNvPicPr>
            <a:picLocks noChangeAspect="1" noChangeArrowheads="1"/>
          </p:cNvPicPr>
          <p:nvPr/>
        </p:nvPicPr>
        <p:blipFill>
          <a:blip r:embed="rId3"/>
          <a:srcRect/>
          <a:stretch>
            <a:fillRect/>
          </a:stretch>
        </p:blipFill>
        <p:spPr bwMode="auto">
          <a:xfrm>
            <a:off x="457200" y="457200"/>
            <a:ext cx="4200138" cy="5943600"/>
          </a:xfrm>
          <a:prstGeom prst="rect">
            <a:avLst/>
          </a:prstGeom>
          <a:noFill/>
        </p:spPr>
      </p:pic>
      <p:sp>
        <p:nvSpPr>
          <p:cNvPr id="6" name="TextBox 5"/>
          <p:cNvSpPr txBox="1"/>
          <p:nvPr/>
        </p:nvSpPr>
        <p:spPr>
          <a:xfrm>
            <a:off x="5257800" y="1295400"/>
            <a:ext cx="3276600" cy="4247317"/>
          </a:xfrm>
          <a:prstGeom prst="rect">
            <a:avLst/>
          </a:prstGeom>
          <a:noFill/>
        </p:spPr>
        <p:txBody>
          <a:bodyPr wrap="square" rtlCol="0">
            <a:spAutoFit/>
          </a:bodyPr>
          <a:lstStyle/>
          <a:p>
            <a:r>
              <a:rPr lang="en-US" dirty="0" smtClean="0"/>
              <a:t>	</a:t>
            </a:r>
          </a:p>
          <a:p>
            <a:endParaRPr lang="en-US" dirty="0"/>
          </a:p>
          <a:p>
            <a:r>
              <a:rPr lang="en-US" dirty="0" smtClean="0"/>
              <a:t>	In this sonnet </a:t>
            </a:r>
            <a:r>
              <a:rPr lang="en-US" i="1" dirty="0" smtClean="0"/>
              <a:t>On His Blindness  </a:t>
            </a:r>
            <a:r>
              <a:rPr lang="en-US" dirty="0" smtClean="0"/>
              <a:t>(1673) the poet laments, because of his blindness. The </a:t>
            </a:r>
            <a:r>
              <a:rPr lang="en-US" dirty="0" err="1" smtClean="0"/>
              <a:t>Petrachan</a:t>
            </a:r>
            <a:r>
              <a:rPr lang="en-US" dirty="0" smtClean="0"/>
              <a:t> sonnet form is followed by Milton. The first eight lines is called ‘the octave’.</a:t>
            </a:r>
          </a:p>
          <a:p>
            <a:r>
              <a:rPr lang="en-US" dirty="0" smtClean="0"/>
              <a:t>The next six lines is called “sestet. In Milton’s sonnet, the octave contains his complaints against God and the sestet records his eventual reconciliation with God.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838201"/>
            <a:ext cx="5791200" cy="5355312"/>
          </a:xfrm>
          <a:prstGeom prst="rect">
            <a:avLst/>
          </a:prstGeom>
        </p:spPr>
        <p:txBody>
          <a:bodyPr wrap="square">
            <a:spAutoFit/>
          </a:bodyPr>
          <a:lstStyle/>
          <a:p>
            <a:r>
              <a:rPr lang="en-US" dirty="0" smtClean="0">
                <a:solidFill>
                  <a:schemeClr val="accent3">
                    <a:lumMod val="75000"/>
                  </a:schemeClr>
                </a:solidFill>
                <a:latin typeface="Arial Black" pitchFamily="34" charset="0"/>
                <a:cs typeface="Aharoni" pitchFamily="2" charset="-79"/>
              </a:rPr>
              <a:t>……one </a:t>
            </a:r>
            <a:r>
              <a:rPr lang="en-US" dirty="0">
                <a:solidFill>
                  <a:schemeClr val="accent3">
                    <a:lumMod val="75000"/>
                  </a:schemeClr>
                </a:solidFill>
                <a:latin typeface="Arial Black" pitchFamily="34" charset="0"/>
                <a:cs typeface="Aharoni" pitchFamily="2" charset="-79"/>
              </a:rPr>
              <a:t>talent which is death to hide</a:t>
            </a:r>
            <a:r>
              <a:rPr lang="en-US" dirty="0" smtClean="0">
                <a:solidFill>
                  <a:schemeClr val="accent3">
                    <a:lumMod val="75000"/>
                  </a:schemeClr>
                </a:solidFill>
                <a:latin typeface="Arial Black" pitchFamily="34" charset="0"/>
                <a:cs typeface="Aharoni" pitchFamily="2" charset="-79"/>
              </a:rPr>
              <a:t/>
            </a:r>
            <a:br>
              <a:rPr lang="en-US" dirty="0" smtClean="0">
                <a:solidFill>
                  <a:schemeClr val="accent3">
                    <a:lumMod val="75000"/>
                  </a:schemeClr>
                </a:solidFill>
                <a:latin typeface="Arial Black" pitchFamily="34" charset="0"/>
                <a:cs typeface="Aharoni" pitchFamily="2" charset="-79"/>
              </a:rPr>
            </a:br>
            <a:r>
              <a:rPr lang="en-US" dirty="0" err="1">
                <a:solidFill>
                  <a:schemeClr val="accent3">
                    <a:lumMod val="75000"/>
                  </a:schemeClr>
                </a:solidFill>
                <a:latin typeface="Arial Black" pitchFamily="34" charset="0"/>
                <a:cs typeface="Aharoni" pitchFamily="2" charset="-79"/>
              </a:rPr>
              <a:t>Lodg'd</a:t>
            </a:r>
            <a:r>
              <a:rPr lang="en-US" dirty="0">
                <a:solidFill>
                  <a:schemeClr val="accent3">
                    <a:lumMod val="75000"/>
                  </a:schemeClr>
                </a:solidFill>
                <a:latin typeface="Arial Black" pitchFamily="34" charset="0"/>
                <a:cs typeface="Aharoni" pitchFamily="2" charset="-79"/>
              </a:rPr>
              <a:t> with me </a:t>
            </a:r>
            <a:r>
              <a:rPr lang="en-US" dirty="0" smtClean="0">
                <a:solidFill>
                  <a:schemeClr val="accent3">
                    <a:lumMod val="75000"/>
                  </a:schemeClr>
                </a:solidFill>
                <a:latin typeface="Arial Black" pitchFamily="34" charset="0"/>
                <a:cs typeface="Aharoni" pitchFamily="2" charset="-79"/>
              </a:rPr>
              <a:t>useless</a:t>
            </a:r>
            <a:r>
              <a:rPr lang="en-US" dirty="0">
                <a:solidFill>
                  <a:schemeClr val="accent3">
                    <a:lumMod val="75000"/>
                  </a:schemeClr>
                </a:solidFill>
                <a:latin typeface="Arial Black" pitchFamily="34" charset="0"/>
                <a:cs typeface="Aharoni" pitchFamily="2" charset="-79"/>
              </a:rPr>
              <a:t> </a:t>
            </a:r>
            <a:r>
              <a:rPr lang="en-US" dirty="0" smtClean="0">
                <a:solidFill>
                  <a:schemeClr val="accent3">
                    <a:lumMod val="75000"/>
                  </a:schemeClr>
                </a:solidFill>
                <a:latin typeface="Arial Black" pitchFamily="34" charset="0"/>
                <a:cs typeface="Aharoni" pitchFamily="2" charset="-79"/>
              </a:rPr>
              <a:t>…….</a:t>
            </a:r>
            <a:endParaRPr lang="en-US" dirty="0">
              <a:solidFill>
                <a:schemeClr val="accent3">
                  <a:lumMod val="75000"/>
                </a:schemeClr>
              </a:solidFill>
              <a:latin typeface="Arial Black" pitchFamily="34" charset="0"/>
              <a:cs typeface="Aharoni" pitchFamily="2" charset="-79"/>
            </a:endParaRPr>
          </a:p>
          <a:p>
            <a:r>
              <a:rPr lang="en-US" dirty="0" smtClean="0">
                <a:latin typeface="Arial Black" pitchFamily="34" charset="0"/>
                <a:cs typeface="Aharoni" pitchFamily="2" charset="-79"/>
              </a:rPr>
              <a:t>	In this </a:t>
            </a:r>
            <a:r>
              <a:rPr lang="en-US" dirty="0">
                <a:latin typeface="Arial Black" pitchFamily="34" charset="0"/>
                <a:cs typeface="Aharoni" pitchFamily="2" charset="-79"/>
              </a:rPr>
              <a:t>p</a:t>
            </a:r>
            <a:r>
              <a:rPr lang="en-US" dirty="0" smtClean="0">
                <a:latin typeface="Arial Black" pitchFamily="34" charset="0"/>
                <a:cs typeface="Aharoni" pitchFamily="2" charset="-79"/>
              </a:rPr>
              <a:t>oem the poet asks how God can expect him use his ‘poetic talent’  as a writer , when he was </a:t>
            </a:r>
            <a:r>
              <a:rPr lang="en-US" dirty="0" err="1" smtClean="0">
                <a:latin typeface="Arial Black" pitchFamily="34" charset="0"/>
                <a:cs typeface="Aharoni" pitchFamily="2" charset="-79"/>
              </a:rPr>
              <a:t>blind.he</a:t>
            </a:r>
            <a:r>
              <a:rPr lang="en-US" dirty="0" smtClean="0">
                <a:latin typeface="Arial Black" pitchFamily="34" charset="0"/>
                <a:cs typeface="Aharoni" pitchFamily="2" charset="-79"/>
              </a:rPr>
              <a:t> must not bury his talent, because on Christ’s return to earth he wants to know how everyman has invested his talent.</a:t>
            </a:r>
          </a:p>
          <a:p>
            <a:r>
              <a:rPr lang="en-US" dirty="0" smtClean="0">
                <a:solidFill>
                  <a:schemeClr val="accent3">
                    <a:lumMod val="75000"/>
                  </a:schemeClr>
                </a:solidFill>
                <a:latin typeface="Arial Black" pitchFamily="34" charset="0"/>
                <a:cs typeface="Aharoni" pitchFamily="2" charset="-79"/>
              </a:rPr>
              <a:t>…… though my soul more bent </a:t>
            </a:r>
          </a:p>
          <a:p>
            <a:r>
              <a:rPr lang="en-US" dirty="0" smtClean="0">
                <a:solidFill>
                  <a:schemeClr val="accent3">
                    <a:lumMod val="75000"/>
                  </a:schemeClr>
                </a:solidFill>
                <a:latin typeface="Arial Black" pitchFamily="34" charset="0"/>
                <a:cs typeface="Aharoni" pitchFamily="2" charset="-79"/>
              </a:rPr>
              <a:t>To serve therewith my maker, and present</a:t>
            </a:r>
          </a:p>
          <a:p>
            <a:r>
              <a:rPr lang="en-US" dirty="0" smtClean="0">
                <a:solidFill>
                  <a:schemeClr val="accent3">
                    <a:lumMod val="75000"/>
                  </a:schemeClr>
                </a:solidFill>
                <a:latin typeface="Arial Black" pitchFamily="34" charset="0"/>
                <a:cs typeface="Aharoni" pitchFamily="2" charset="-79"/>
              </a:rPr>
              <a:t>My  true account , test he returning chide</a:t>
            </a:r>
          </a:p>
          <a:p>
            <a:r>
              <a:rPr lang="en-US" dirty="0">
                <a:latin typeface="Arial Black" pitchFamily="34" charset="0"/>
                <a:cs typeface="Aharoni" pitchFamily="2" charset="-79"/>
              </a:rPr>
              <a:t>	</a:t>
            </a:r>
            <a:r>
              <a:rPr lang="en-US" dirty="0" smtClean="0">
                <a:latin typeface="Arial Black" pitchFamily="34" charset="0"/>
                <a:cs typeface="Aharoni" pitchFamily="2" charset="-79"/>
              </a:rPr>
              <a:t>Milton’s writing an epic was not only an intellectual task, but also involving hard spiritual effort. He believed that a great poet was religious. The poet is afraid that he will be scolded by his Master namely, God for not using his gifts (Poetic talent) and writing immortal poems.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447800"/>
            <a:ext cx="6172200" cy="3108543"/>
          </a:xfrm>
          <a:prstGeom prst="rect">
            <a:avLst/>
          </a:prstGeom>
        </p:spPr>
        <p:txBody>
          <a:bodyPr wrap="square">
            <a:spAutoFit/>
          </a:bodyPr>
          <a:lstStyle/>
          <a:p>
            <a:r>
              <a:rPr lang="en-US" dirty="0" smtClean="0">
                <a:solidFill>
                  <a:schemeClr val="accent3">
                    <a:lumMod val="75000"/>
                  </a:schemeClr>
                </a:solidFill>
              </a:rPr>
              <a:t>‘Doth </a:t>
            </a:r>
            <a:r>
              <a:rPr lang="en-US" dirty="0">
                <a:solidFill>
                  <a:schemeClr val="accent3">
                    <a:lumMod val="75000"/>
                  </a:schemeClr>
                </a:solidFill>
              </a:rPr>
              <a:t>God </a:t>
            </a:r>
            <a:r>
              <a:rPr lang="en-US" dirty="0" smtClean="0">
                <a:solidFill>
                  <a:schemeClr val="accent3">
                    <a:lumMod val="75000"/>
                  </a:schemeClr>
                </a:solidFill>
              </a:rPr>
              <a:t>exact day – </a:t>
            </a:r>
            <a:r>
              <a:rPr lang="en-US" dirty="0" err="1" smtClean="0">
                <a:solidFill>
                  <a:schemeClr val="accent3">
                    <a:lumMod val="75000"/>
                  </a:schemeClr>
                </a:solidFill>
              </a:rPr>
              <a:t>labour</a:t>
            </a:r>
            <a:r>
              <a:rPr lang="en-US" dirty="0" smtClean="0">
                <a:solidFill>
                  <a:schemeClr val="accent3">
                    <a:lumMod val="75000"/>
                  </a:schemeClr>
                </a:solidFill>
              </a:rPr>
              <a:t>, light denied?</a:t>
            </a:r>
          </a:p>
          <a:p>
            <a:endParaRPr lang="en-US" dirty="0" smtClean="0">
              <a:solidFill>
                <a:schemeClr val="accent3">
                  <a:lumMod val="75000"/>
                </a:schemeClr>
              </a:solidFill>
            </a:endParaRPr>
          </a:p>
          <a:p>
            <a:r>
              <a:rPr lang="en-US" sz="2000" dirty="0">
                <a:solidFill>
                  <a:schemeClr val="accent3">
                    <a:lumMod val="75000"/>
                  </a:schemeClr>
                </a:solidFill>
              </a:rPr>
              <a:t>	</a:t>
            </a:r>
            <a:r>
              <a:rPr lang="en-US" sz="2000" dirty="0" smtClean="0"/>
              <a:t>The word ‘day – </a:t>
            </a:r>
            <a:r>
              <a:rPr lang="en-US" sz="2000" dirty="0" err="1" smtClean="0"/>
              <a:t>labour</a:t>
            </a:r>
            <a:r>
              <a:rPr lang="en-US" sz="2000" dirty="0" smtClean="0"/>
              <a:t>’ is an  allusion in </a:t>
            </a:r>
            <a:r>
              <a:rPr lang="en-US" sz="2000" dirty="0"/>
              <a:t>this </a:t>
            </a:r>
            <a:r>
              <a:rPr lang="en-US" sz="2000" dirty="0" smtClean="0"/>
              <a:t>passage </a:t>
            </a:r>
            <a:r>
              <a:rPr lang="en-US" sz="2000" dirty="0"/>
              <a:t>to the </a:t>
            </a:r>
            <a:r>
              <a:rPr lang="en-US" sz="2000" dirty="0" smtClean="0"/>
              <a:t>Biblical </a:t>
            </a:r>
            <a:r>
              <a:rPr lang="en-US" sz="2000" dirty="0"/>
              <a:t>parable of </a:t>
            </a:r>
            <a:r>
              <a:rPr lang="en-US" sz="2000" dirty="0" err="1" smtClean="0"/>
              <a:t>labourer</a:t>
            </a:r>
            <a:r>
              <a:rPr lang="en-US" sz="2000" dirty="0" smtClean="0"/>
              <a:t>. The </a:t>
            </a:r>
            <a:r>
              <a:rPr lang="en-US" sz="2000" dirty="0" err="1"/>
              <a:t>labourers</a:t>
            </a:r>
            <a:r>
              <a:rPr lang="en-US" sz="2000" dirty="0"/>
              <a:t> who have worked for a longer time </a:t>
            </a:r>
            <a:r>
              <a:rPr lang="en-US" sz="2000" dirty="0" err="1" smtClean="0"/>
              <a:t>grimble</a:t>
            </a:r>
            <a:r>
              <a:rPr lang="en-US" sz="2000" dirty="0" smtClean="0"/>
              <a:t> because they </a:t>
            </a:r>
            <a:r>
              <a:rPr lang="en-US" sz="2000" dirty="0"/>
              <a:t>are not </a:t>
            </a:r>
            <a:r>
              <a:rPr lang="en-US" sz="2000" dirty="0" smtClean="0"/>
              <a:t>paid </a:t>
            </a:r>
            <a:r>
              <a:rPr lang="en-US" sz="2000" dirty="0" err="1" smtClean="0"/>
              <a:t>proportinately</a:t>
            </a:r>
            <a:r>
              <a:rPr lang="en-US" sz="2000" dirty="0" smtClean="0"/>
              <a:t> higher wages. In </a:t>
            </a:r>
            <a:r>
              <a:rPr lang="en-US" sz="2000" dirty="0"/>
              <a:t>the same way Milton feel better thinking that </a:t>
            </a:r>
            <a:r>
              <a:rPr lang="en-US" sz="2000" dirty="0" smtClean="0"/>
              <a:t>though he has also to work hard. There is an implication that God is   </a:t>
            </a:r>
            <a:r>
              <a:rPr lang="en-US" sz="2000" dirty="0"/>
              <a:t>cruel and </a:t>
            </a:r>
            <a:r>
              <a:rPr lang="en-US" sz="2000" dirty="0" smtClean="0"/>
              <a:t>has </a:t>
            </a:r>
            <a:r>
              <a:rPr lang="en-US" sz="2000" dirty="0"/>
              <a:t>deliberately made him </a:t>
            </a:r>
            <a:r>
              <a:rPr lang="en-US" sz="2000" dirty="0" smtClean="0"/>
              <a:t>blind.</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71600" y="1600200"/>
            <a:ext cx="6324600" cy="3477875"/>
          </a:xfrm>
          <a:prstGeom prst="rect">
            <a:avLst/>
          </a:prstGeom>
          <a:noFill/>
        </p:spPr>
        <p:txBody>
          <a:bodyPr wrap="square" rtlCol="0">
            <a:spAutoFit/>
          </a:bodyPr>
          <a:lstStyle/>
          <a:p>
            <a:r>
              <a:rPr lang="en-US" sz="2000" dirty="0" smtClean="0">
                <a:latin typeface="Arial Black" pitchFamily="34" charset="0"/>
              </a:rPr>
              <a:t>Poet’s  Reconciliation with God</a:t>
            </a:r>
          </a:p>
          <a:p>
            <a:r>
              <a:rPr lang="en-US" sz="2000" dirty="0" smtClean="0">
                <a:latin typeface="Arial Black" pitchFamily="34" charset="0"/>
              </a:rPr>
              <a:t>	 Milton replies that ,</a:t>
            </a:r>
          </a:p>
          <a:p>
            <a:r>
              <a:rPr lang="en-US" sz="2000" dirty="0" smtClean="0">
                <a:latin typeface="Arial Black" pitchFamily="34" charset="0"/>
              </a:rPr>
              <a:t> </a:t>
            </a:r>
            <a:r>
              <a:rPr lang="en-US" sz="2000" dirty="0" smtClean="0">
                <a:solidFill>
                  <a:schemeClr val="accent3">
                    <a:lumMod val="75000"/>
                  </a:schemeClr>
                </a:solidFill>
                <a:latin typeface="Arial Black" pitchFamily="34" charset="0"/>
              </a:rPr>
              <a:t>God doth not need,</a:t>
            </a:r>
          </a:p>
          <a:p>
            <a:r>
              <a:rPr lang="en-US" sz="2000" dirty="0" smtClean="0">
                <a:solidFill>
                  <a:schemeClr val="accent3">
                    <a:lumMod val="75000"/>
                  </a:schemeClr>
                </a:solidFill>
                <a:latin typeface="Arial Black" pitchFamily="34" charset="0"/>
              </a:rPr>
              <a:t>Either man’s work or his own gifts.</a:t>
            </a:r>
          </a:p>
          <a:p>
            <a:r>
              <a:rPr lang="en-US" sz="2000" dirty="0" smtClean="0">
                <a:latin typeface="Arial Black" pitchFamily="34" charset="0"/>
              </a:rPr>
              <a:t>	In the last six lines, the poet recollects that God not need men to work for him, Those who accept and endure hard ships patiently serve him . Those who accept and endure hard ships patiently  serve him as well as those who rush about the world in his service.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752600"/>
            <a:ext cx="8382000" cy="5170646"/>
          </a:xfrm>
          <a:prstGeom prst="rect">
            <a:avLst/>
          </a:prstGeom>
          <a:noFill/>
        </p:spPr>
        <p:txBody>
          <a:bodyPr wrap="square" rtlCol="0">
            <a:spAutoFit/>
          </a:bodyPr>
          <a:lstStyle/>
          <a:p>
            <a:r>
              <a:rPr lang="en-US" sz="2000" dirty="0" smtClean="0"/>
              <a:t>Biblical Comparison of Blindness to Yoke:</a:t>
            </a:r>
          </a:p>
          <a:p>
            <a:r>
              <a:rPr lang="en-US" sz="2000" dirty="0"/>
              <a:t>	</a:t>
            </a:r>
            <a:r>
              <a:rPr lang="en-US" sz="2000" dirty="0" smtClean="0">
                <a:solidFill>
                  <a:schemeClr val="accent3">
                    <a:lumMod val="75000"/>
                  </a:schemeClr>
                </a:solidFill>
              </a:rPr>
              <a:t>…….. Who best </a:t>
            </a:r>
          </a:p>
          <a:p>
            <a:r>
              <a:rPr lang="en-US" sz="2000" dirty="0">
                <a:solidFill>
                  <a:schemeClr val="accent3">
                    <a:lumMod val="75000"/>
                  </a:schemeClr>
                </a:solidFill>
              </a:rPr>
              <a:t>	</a:t>
            </a:r>
            <a:r>
              <a:rPr lang="en-US" sz="2000" dirty="0" smtClean="0">
                <a:solidFill>
                  <a:schemeClr val="accent3">
                    <a:lumMod val="75000"/>
                  </a:schemeClr>
                </a:solidFill>
              </a:rPr>
              <a:t>Bear his mild yoke, they serve him best…</a:t>
            </a:r>
          </a:p>
          <a:p>
            <a:r>
              <a:rPr lang="en-US" sz="2000" dirty="0" smtClean="0"/>
              <a:t>Yoke is the wooden pole placed across the neck of an ox pulling a cart. The carter</a:t>
            </a:r>
          </a:p>
          <a:p>
            <a:r>
              <a:rPr lang="en-US" sz="2000" dirty="0" smtClean="0"/>
              <a:t>Imposes on the animal only the difficulty that he can endure viewed in his light, the blindness inflicted on Milton is only a mild yoke. </a:t>
            </a:r>
          </a:p>
          <a:p>
            <a:r>
              <a:rPr lang="en-US" sz="2000" dirty="0"/>
              <a:t>	</a:t>
            </a:r>
            <a:r>
              <a:rPr lang="en-US" sz="2000" dirty="0" smtClean="0">
                <a:solidFill>
                  <a:schemeClr val="accent3">
                    <a:lumMod val="75000"/>
                  </a:schemeClr>
                </a:solidFill>
              </a:rPr>
              <a:t>‘……. His state</a:t>
            </a:r>
          </a:p>
          <a:p>
            <a:r>
              <a:rPr lang="en-US" sz="2000" dirty="0">
                <a:solidFill>
                  <a:schemeClr val="accent3">
                    <a:lumMod val="75000"/>
                  </a:schemeClr>
                </a:solidFill>
              </a:rPr>
              <a:t>	</a:t>
            </a:r>
            <a:r>
              <a:rPr lang="en-US" sz="2000" dirty="0" smtClean="0">
                <a:solidFill>
                  <a:schemeClr val="accent3">
                    <a:lumMod val="75000"/>
                  </a:schemeClr>
                </a:solidFill>
              </a:rPr>
              <a:t>Is kingly: thousands at his bidding speed.’</a:t>
            </a:r>
          </a:p>
          <a:p>
            <a:r>
              <a:rPr lang="en-US" sz="2000" dirty="0" smtClean="0"/>
              <a:t>The poet uses the well-known practice of comparing God  to a great king. This is allusion to the prophecy of Daniel in which </a:t>
            </a:r>
            <a:r>
              <a:rPr lang="en-US" sz="2000" dirty="0" err="1" smtClean="0"/>
              <a:t>Danial</a:t>
            </a:r>
            <a:r>
              <a:rPr lang="en-US" sz="2000" dirty="0" smtClean="0"/>
              <a:t> speaks of thousands of followers waiting of God. </a:t>
            </a:r>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828800"/>
            <a:ext cx="8905430" cy="2031325"/>
          </a:xfrm>
          <a:prstGeom prst="rect">
            <a:avLst/>
          </a:prstGeom>
          <a:noFill/>
        </p:spPr>
        <p:txBody>
          <a:bodyPr wrap="square" rtlCol="0">
            <a:spAutoFit/>
          </a:bodyPr>
          <a:lstStyle/>
          <a:p>
            <a:r>
              <a:rPr lang="en-US" dirty="0" smtClean="0">
                <a:solidFill>
                  <a:schemeClr val="accent3">
                    <a:lumMod val="75000"/>
                  </a:schemeClr>
                </a:solidFill>
                <a:latin typeface="Arial Black" pitchFamily="34" charset="0"/>
              </a:rPr>
              <a:t>‘They also serve who only stand and wait’</a:t>
            </a:r>
          </a:p>
          <a:p>
            <a:pPr>
              <a:lnSpc>
                <a:spcPct val="150000"/>
              </a:lnSpc>
            </a:pPr>
            <a:r>
              <a:rPr lang="en-US" dirty="0" smtClean="0">
                <a:latin typeface="Arial Black" pitchFamily="34" charset="0"/>
              </a:rPr>
              <a:t>	The poet uses another Biblical comparison of men to angels. The thousands of angels who meekly waited on God’s bidding. They are not to be dismissed as idle. Finally, the Milton understood that God only serve to men ,but does not expect to be served by men. </a:t>
            </a:r>
            <a:endParaRPr lang="en-US" dirty="0">
              <a:latin typeface="Arial Black"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1447800"/>
            <a:ext cx="5486400" cy="1938992"/>
          </a:xfrm>
          <a:prstGeom prst="rect">
            <a:avLst/>
          </a:prstGeom>
          <a:noFill/>
        </p:spPr>
        <p:txBody>
          <a:bodyPr wrap="square" rtlCol="0">
            <a:spAutoFit/>
          </a:bodyPr>
          <a:lstStyle/>
          <a:p>
            <a:r>
              <a:rPr lang="en-US" sz="2000" dirty="0" smtClean="0"/>
              <a:t> </a:t>
            </a:r>
            <a:r>
              <a:rPr lang="en-US" sz="2000" dirty="0" smtClean="0"/>
              <a:t>Conclusion</a:t>
            </a:r>
            <a:r>
              <a:rPr lang="en-US" sz="2000" dirty="0" smtClean="0"/>
              <a:t>:</a:t>
            </a:r>
            <a:endParaRPr lang="en-US" sz="2000" dirty="0"/>
          </a:p>
          <a:p>
            <a:r>
              <a:rPr lang="en-US" sz="2000" dirty="0" smtClean="0"/>
              <a:t>	By the end of the poem he comes to believe that God does not ‘expect to be served by men and that those who wait on God silent and patiently also serve Him (God) in their own small way. </a:t>
            </a:r>
            <a:endParaRPr lang="en-US" sz="2000" dirty="0"/>
          </a:p>
        </p:txBody>
      </p:sp>
      <p:pic>
        <p:nvPicPr>
          <p:cNvPr id="49156" name="Picture 4" descr="On His Blindness Line by Line Summary (2022 Update)"/>
          <p:cNvPicPr>
            <a:picLocks noChangeAspect="1" noChangeArrowheads="1"/>
          </p:cNvPicPr>
          <p:nvPr/>
        </p:nvPicPr>
        <p:blipFill>
          <a:blip r:embed="rId2"/>
          <a:srcRect/>
          <a:stretch>
            <a:fillRect/>
          </a:stretch>
        </p:blipFill>
        <p:spPr bwMode="auto">
          <a:xfrm>
            <a:off x="1524000" y="3581400"/>
            <a:ext cx="5715000" cy="257175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169</TotalTime>
  <Words>53</Words>
  <Application>Microsoft Office PowerPoint</Application>
  <PresentationFormat>On-screen Show (4:3)</PresentationFormat>
  <Paragraphs>49</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Foundry</vt:lpstr>
      <vt:lpstr>     K.HASAN BASARIA ASSISTANT PROFESSOR  DEPARTMENT OF ENGLISH JAMAL MOHAMED COLLEGE TRICHY -20</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K.HASAN BASARIA ASSISTANT PROFESSOR  DEPARTMENT OF ENGLISH JAMAL MOHAMED COLLEGE TRICHY -20</dc:title>
  <dc:creator>staff</dc:creator>
  <cp:lastModifiedBy>staff</cp:lastModifiedBy>
  <cp:revision>18</cp:revision>
  <dcterms:created xsi:type="dcterms:W3CDTF">2023-04-01T05:32:21Z</dcterms:created>
  <dcterms:modified xsi:type="dcterms:W3CDTF">2023-04-01T08:21:49Z</dcterms:modified>
</cp:coreProperties>
</file>